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3" r:id="rId4"/>
    <p:sldId id="265" r:id="rId5"/>
    <p:sldId id="258" r:id="rId6"/>
    <p:sldId id="260" r:id="rId7"/>
    <p:sldId id="261" r:id="rId8"/>
    <p:sldId id="268" r:id="rId9"/>
    <p:sldId id="266" r:id="rId10"/>
    <p:sldId id="267" r:id="rId11"/>
  </p:sldIdLst>
  <p:sldSz cx="12192000" cy="6858000"/>
  <p:notesSz cx="6858000" cy="9144000"/>
  <p:embeddedFontLst>
    <p:embeddedFont>
      <p:font typeface="HyhwpEQ" panose="02030600000101010101" pitchFamily="18" charset="-127"/>
      <p:regular r:id="rId12"/>
    </p:embeddedFont>
    <p:embeddedFont>
      <p:font typeface="고도 B" panose="02000503000000020004" pitchFamily="2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1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1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32" y="348"/>
      </p:cViewPr>
      <p:guideLst>
        <p:guide orient="horz" pos="2160"/>
        <p:guide pos="11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9E9309-FE5A-4F44-A6F0-C8062EF4EB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AB779A-1714-4A04-896B-52C73D785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8C0470-16E6-4A3A-9D4A-02D8E1715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23F3-565B-4303-95E3-CA230648287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4230FB-1F8D-4CF8-A61A-9066DDD2B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93E095-8185-4C8F-8CF1-303FD294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FDAC-FAE0-410F-9ACE-7A356C5BA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411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52F4EA-C695-494B-9B3B-6345714C4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0792B7-9C0A-4E46-91EC-5506DAA791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6C40BE-9601-4D6C-AB28-2D6144FB5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23F3-565B-4303-95E3-CA230648287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08B48E-4EAA-42E5-88EA-AA723893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7BDDF4-6D4C-4907-BC8A-2CB9E6C5B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FDAC-FAE0-410F-9ACE-7A356C5BA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026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6993B5-05B1-4870-8687-EBAF5942A2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F1F3EC-E685-4965-83A4-1DA1F5D2A5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3EDFE1-6350-47DE-9444-2335A4286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23F3-565B-4303-95E3-CA230648287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1962C5-390B-4266-8E69-3A5A49E91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8DCFFA-60EE-4124-AB82-D9D5C818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FDAC-FAE0-410F-9ACE-7A356C5BA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223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0EB391-9E0C-4D10-9FFB-6A9F0348E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EDE4E3-879A-400E-97EA-2966E283B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2D463B-CAC1-42F9-AAC2-641C6AF9C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23F3-565B-4303-95E3-CA230648287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0C8936-36E2-4795-A9AE-D1539ACD3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F31271-CC45-47CD-8A9E-3405B3FC5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FDAC-FAE0-410F-9ACE-7A356C5BA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7667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98974BB6-B06E-46E9-A875-6174E50641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825" y="1083818"/>
            <a:ext cx="5282349" cy="4690363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1C1A4D3-0455-4A8F-BD6C-8B5D8CD3BF1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hwpEQ" panose="02030600000101010101" pitchFamily="18" charset="-127"/>
              <a:ea typeface="HyhwpEQ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3571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BB7591-51DA-4F4C-A34C-2A7648E62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9F111F-A30C-48CC-A3D6-E13A0F43A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2AFA53-E451-4ED4-97B0-29CDFCFBE4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D1DD7C-CB95-437C-8B1F-EC9D459C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23F3-565B-4303-95E3-CA230648287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74B194-1156-453C-99FA-A7D13B613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82EE0D-FCD3-4795-81FC-CF2CAC716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FDAC-FAE0-410F-9ACE-7A356C5BAD1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888A9B60-BE3E-4651-9436-A5C39D7DC7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825" y="1083818"/>
            <a:ext cx="5282349" cy="4690363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BDE9988-8E28-43D6-9D1B-45B713EBCCD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hwpEQ" panose="02030600000101010101" pitchFamily="18" charset="-127"/>
              <a:ea typeface="HyhwpEQ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8826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96D7BC-2D9D-4A4E-948C-92F758B25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337416-13DA-48F1-93CC-ECF6E4708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7A3AC7-26C2-40A4-A6C5-AB5347FF74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AFB044-4769-4BF2-B611-B087EEA1A5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0B2DBD4-C642-4096-ACBA-8E0EC0901F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19019F4-D781-4C72-A3C1-3BE3CE7E2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23F3-565B-4303-95E3-CA230648287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A6AF0BC-0EF8-4500-94D8-74E0A8F55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014D86E-A61A-425D-B764-EE0B4E458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FDAC-FAE0-410F-9ACE-7A356C5BA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6204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4F94E4-C27D-4B22-AD96-9D8DF5A55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D29CF9A-C0AF-453E-9A76-C9A59C950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23F3-565B-4303-95E3-CA230648287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0DD545D-6C2C-4F31-A573-4ACDA6CE0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4A7F17F-A5C1-495D-97DB-C1364B74C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FDAC-FAE0-410F-9ACE-7A356C5BA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613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9A55CE5-CBC5-4A5D-875F-D68064A1F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23F3-565B-4303-95E3-CA230648287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ED0C819-734D-479B-A193-09C7F7D8A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0FE901-F419-4691-84EF-0B55C3B9E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FDAC-FAE0-410F-9ACE-7A356C5BA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503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3E6FF2-0E42-44F5-8A70-35EB32968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E893B9-E85C-4B02-9455-B0B20F62B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0CB51E-BAAD-433F-AC90-236E43DCF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F3EB56-42DF-46BE-A9B9-7446CB027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23F3-565B-4303-95E3-CA230648287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F69FAC-538F-407E-BC26-A01AEFE87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C5DC1-7D29-42C5-AC4E-F95F1C5A3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FDAC-FAE0-410F-9ACE-7A356C5BA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00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9EA284-E3C1-4893-898D-9F6323FCE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B83F00-23B3-4118-A29D-4608C40A82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B030006-6EFD-418A-961C-8B3D67761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29FFCB-8BE3-442B-A7F3-1724D2AF0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23F3-565B-4303-95E3-CA230648287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2A3B73-147C-4FE3-A329-FDEE5BE8B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0B4E8F-5050-4B48-8452-021D49A4D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FDAC-FAE0-410F-9ACE-7A356C5BA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926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5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0EF9AC-52E3-4EAD-A69C-83D09EC3E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3E54F0-24DA-48C7-843F-3E6869D0C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CAE8A4-4B4F-4144-B044-4A7E28E6E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yhwpEQ" panose="02030600000101010101" pitchFamily="18" charset="-127"/>
                <a:ea typeface="HyhwpEQ" panose="02030600000101010101" pitchFamily="18" charset="-127"/>
              </a:defRPr>
            </a:lvl1pPr>
          </a:lstStyle>
          <a:p>
            <a:fld id="{B03623F3-565B-4303-95E3-CA230648287B}" type="datetimeFigureOut">
              <a:rPr lang="ko-KR" altLang="en-US" smtClean="0"/>
              <a:pPr/>
              <a:t>2021-05-10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B42310-2ABE-49C3-AD0F-25A140C18F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yhwpEQ" panose="02030600000101010101" pitchFamily="18" charset="-127"/>
                <a:ea typeface="HyhwpEQ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7F96D2-756D-47C7-A65F-BFF9C3DC09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yhwpEQ" panose="02030600000101010101" pitchFamily="18" charset="-127"/>
                <a:ea typeface="HyhwpEQ" panose="02030600000101010101" pitchFamily="18" charset="-127"/>
              </a:defRPr>
            </a:lvl1pPr>
          </a:lstStyle>
          <a:p>
            <a:fld id="{52F9FDAC-FAE0-410F-9ACE-7A356C5BAD1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4988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yhwpEQ" panose="02030600000101010101" pitchFamily="18" charset="-127"/>
          <a:ea typeface="HyhwpEQ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yhwpEQ" panose="02030600000101010101" pitchFamily="18" charset="-127"/>
          <a:ea typeface="HyhwpEQ" panose="0203060000010101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yhwpEQ" panose="02030600000101010101" pitchFamily="18" charset="-127"/>
          <a:ea typeface="HyhwpEQ" panose="0203060000010101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yhwpEQ" panose="02030600000101010101" pitchFamily="18" charset="-127"/>
          <a:ea typeface="HyhwpEQ" panose="0203060000010101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yhwpEQ" panose="02030600000101010101" pitchFamily="18" charset="-127"/>
          <a:ea typeface="HyhwpEQ" panose="0203060000010101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yhwpEQ" panose="02030600000101010101" pitchFamily="18" charset="-127"/>
          <a:ea typeface="HyhwpEQ" panose="0203060000010101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jp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B68CC4-F9C1-4108-9EC0-5EDA4714E55C}"/>
              </a:ext>
            </a:extLst>
          </p:cNvPr>
          <p:cNvSpPr txBox="1"/>
          <p:nvPr/>
        </p:nvSpPr>
        <p:spPr>
          <a:xfrm>
            <a:off x="3868792" y="2705725"/>
            <a:ext cx="404170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latin typeface="고도 B" panose="02000503000000020004" pitchFamily="2" charset="-127"/>
                <a:ea typeface="고도 B" panose="02000503000000020004" pitchFamily="2" charset="-127"/>
              </a:rPr>
              <a:t>어디가지</a:t>
            </a:r>
            <a:endParaRPr lang="en-US" altLang="ko-KR" sz="6000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pPr algn="ctr"/>
            <a:r>
              <a:rPr lang="ko-KR" altLang="en-US" sz="2800" dirty="0">
                <a:latin typeface="고도 B" panose="02000503000000020004" pitchFamily="2" charset="-127"/>
                <a:ea typeface="고도 B" panose="02000503000000020004" pitchFamily="2" charset="-127"/>
              </a:rPr>
              <a:t>주변 검색 어플리케이션</a:t>
            </a:r>
            <a:endParaRPr lang="en-US" altLang="ko-KR" sz="28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7728E8-05E3-4B49-A1D4-E1367F142A2C}"/>
              </a:ext>
            </a:extLst>
          </p:cNvPr>
          <p:cNvSpPr txBox="1"/>
          <p:nvPr/>
        </p:nvSpPr>
        <p:spPr>
          <a:xfrm>
            <a:off x="8345212" y="5393598"/>
            <a:ext cx="36019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고도 B" panose="02000503000000020004" pitchFamily="2" charset="-127"/>
                <a:ea typeface="고도 B" panose="02000503000000020004" pitchFamily="2" charset="-127"/>
              </a:rPr>
              <a:t>2016180016 </a:t>
            </a:r>
            <a:r>
              <a:rPr lang="ko-KR" altLang="en-US" sz="2800" dirty="0">
                <a:latin typeface="고도 B" panose="02000503000000020004" pitchFamily="2" charset="-127"/>
                <a:ea typeface="고도 B" panose="02000503000000020004" pitchFamily="2" charset="-127"/>
              </a:rPr>
              <a:t>김현진</a:t>
            </a:r>
            <a:endParaRPr lang="en-US" altLang="ko-KR" sz="2800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r>
              <a:rPr lang="en-US" altLang="ko-KR" sz="2800" dirty="0">
                <a:latin typeface="고도 B" panose="02000503000000020004" pitchFamily="2" charset="-127"/>
                <a:ea typeface="고도 B" panose="02000503000000020004" pitchFamily="2" charset="-127"/>
              </a:rPr>
              <a:t>2016180020 </a:t>
            </a:r>
            <a:r>
              <a:rPr lang="ko-KR" altLang="en-US" sz="2800" dirty="0">
                <a:latin typeface="고도 B" panose="02000503000000020004" pitchFamily="2" charset="-127"/>
                <a:ea typeface="고도 B" panose="02000503000000020004" pitchFamily="2" charset="-127"/>
              </a:rPr>
              <a:t>박건웅</a:t>
            </a:r>
            <a:endParaRPr lang="en-US" altLang="ko-KR" sz="28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833AB4A-75CA-487E-8EDA-A4E3532ABE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226" y="2314918"/>
            <a:ext cx="1947688" cy="172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208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4CA05E6-4B59-4E42-816B-66F18270F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825" y="1083818"/>
            <a:ext cx="5282349" cy="4690363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09DD421-D4B4-468B-9AF5-B2479AE1E69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hwpEQ" panose="02030600000101010101" pitchFamily="18" charset="-127"/>
              <a:ea typeface="HyhwpEQ" panose="02030600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381729-22C0-4098-B365-84DE7DAF92A4}"/>
              </a:ext>
            </a:extLst>
          </p:cNvPr>
          <p:cNvSpPr txBox="1"/>
          <p:nvPr/>
        </p:nvSpPr>
        <p:spPr>
          <a:xfrm>
            <a:off x="214686" y="217084"/>
            <a:ext cx="2558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hwpEQ" panose="02030600000101010101" pitchFamily="18" charset="-127"/>
                <a:ea typeface="고도 B" panose="02000503000000020004" pitchFamily="2" charset="-127"/>
              </a:rPr>
              <a:t>개발 일정</a:t>
            </a:r>
            <a:endParaRPr lang="en-US" altLang="ko-KR" sz="4000" dirty="0">
              <a:latin typeface="+mj-lt"/>
              <a:ea typeface="고도 B" panose="02000503000000020004" pitchFamily="2" charset="-127"/>
            </a:endParaRP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F2FD8485-B421-4A12-BE9F-51A35AFB8C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707697"/>
              </p:ext>
            </p:extLst>
          </p:nvPr>
        </p:nvGraphicFramePr>
        <p:xfrm>
          <a:off x="1776427" y="2214252"/>
          <a:ext cx="8639143" cy="27644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98978">
                  <a:extLst>
                    <a:ext uri="{9D8B030D-6E8A-4147-A177-3AD203B41FA5}">
                      <a16:colId xmlns:a16="http://schemas.microsoft.com/office/drawing/2014/main" val="2596059147"/>
                    </a:ext>
                  </a:extLst>
                </a:gridCol>
                <a:gridCol w="6740165">
                  <a:extLst>
                    <a:ext uri="{9D8B030D-6E8A-4147-A177-3AD203B41FA5}">
                      <a16:colId xmlns:a16="http://schemas.microsoft.com/office/drawing/2014/main" val="549235109"/>
                    </a:ext>
                  </a:extLst>
                </a:gridCol>
              </a:tblGrid>
              <a:tr h="552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5.11 ~ 5.18</a:t>
                      </a:r>
                      <a:endParaRPr lang="ko-KR" altLang="en-US" dirty="0">
                        <a:latin typeface="고도 B" panose="02000503000000020004" pitchFamily="2" charset="-127"/>
                        <a:ea typeface="고도 B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API Xml Phasing, </a:t>
                      </a:r>
                      <a:r>
                        <a:rPr lang="en-US" altLang="ko-KR" dirty="0" err="1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ViewController</a:t>
                      </a:r>
                      <a:endParaRPr lang="ko-KR" altLang="en-US" dirty="0">
                        <a:latin typeface="고도 B" panose="02000503000000020004" pitchFamily="2" charset="-127"/>
                        <a:ea typeface="고도 B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847953"/>
                  </a:ext>
                </a:extLst>
              </a:tr>
              <a:tr h="552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5.18 ~ 5.25</a:t>
                      </a:r>
                      <a:endParaRPr lang="ko-KR" altLang="en-US" dirty="0">
                        <a:latin typeface="고도 B" panose="02000503000000020004" pitchFamily="2" charset="-127"/>
                        <a:ea typeface="고도 B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SearchController</a:t>
                      </a:r>
                      <a:r>
                        <a:rPr lang="en-US" altLang="ko-KR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, Speech, </a:t>
                      </a:r>
                      <a:r>
                        <a:rPr lang="en-US" altLang="ko-KR" dirty="0" err="1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MapKit</a:t>
                      </a:r>
                      <a:endParaRPr lang="ko-KR" altLang="en-US" dirty="0">
                        <a:latin typeface="고도 B" panose="02000503000000020004" pitchFamily="2" charset="-127"/>
                        <a:ea typeface="고도 B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544583"/>
                  </a:ext>
                </a:extLst>
              </a:tr>
              <a:tr h="552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5.25 ~ 6.1</a:t>
                      </a:r>
                      <a:endParaRPr lang="ko-KR" altLang="en-US" dirty="0">
                        <a:latin typeface="고도 B" panose="02000503000000020004" pitchFamily="2" charset="-127"/>
                        <a:ea typeface="고도 B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5.25 </a:t>
                      </a:r>
                      <a:r>
                        <a:rPr lang="ko-KR" altLang="en-US" b="1" i="0" dirty="0">
                          <a:solidFill>
                            <a:srgbClr val="0000FF"/>
                          </a:solidFill>
                          <a:effectLst/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중간발표</a:t>
                      </a:r>
                      <a:r>
                        <a:rPr lang="en-US" altLang="ko-KR" b="1" i="0" dirty="0">
                          <a:solidFill>
                            <a:srgbClr val="0000FF"/>
                          </a:solidFill>
                          <a:effectLst/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 </a:t>
                      </a:r>
                      <a:r>
                        <a:rPr lang="en-US" altLang="ko-KR" sz="1800" dirty="0" err="1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ScrollView</a:t>
                      </a:r>
                      <a:r>
                        <a:rPr lang="en-US" altLang="ko-KR" sz="1800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, </a:t>
                      </a:r>
                      <a:r>
                        <a:rPr lang="en-US" altLang="ko-KR" sz="1800" dirty="0" err="1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PickerView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고도 B" panose="02000503000000020004" pitchFamily="2" charset="-127"/>
                        <a:ea typeface="고도 B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502274"/>
                  </a:ext>
                </a:extLst>
              </a:tr>
              <a:tr h="552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6.1 ~ 6.8</a:t>
                      </a:r>
                      <a:endParaRPr lang="ko-KR" altLang="en-US" dirty="0">
                        <a:latin typeface="고도 B" panose="02000503000000020004" pitchFamily="2" charset="-127"/>
                        <a:ea typeface="고도 B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사운드</a:t>
                      </a:r>
                      <a:r>
                        <a:rPr lang="en-US" altLang="ko-KR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, </a:t>
                      </a:r>
                      <a:r>
                        <a:rPr lang="ko-KR" altLang="en-US" dirty="0" err="1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파티클</a:t>
                      </a:r>
                      <a:r>
                        <a:rPr lang="ko-KR" altLang="en-US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 추가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092321"/>
                  </a:ext>
                </a:extLst>
              </a:tr>
              <a:tr h="552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6.8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6.8 </a:t>
                      </a:r>
                      <a:r>
                        <a:rPr lang="ko-KR" altLang="en-US" b="1" i="0" dirty="0">
                          <a:solidFill>
                            <a:srgbClr val="0000FF"/>
                          </a:solidFill>
                          <a:effectLst/>
                          <a:latin typeface="고도 B" panose="02000503000000020004" pitchFamily="2" charset="-127"/>
                          <a:ea typeface="고도 B" panose="02000503000000020004" pitchFamily="2" charset="-127"/>
                        </a:rPr>
                        <a:t>최종발표</a:t>
                      </a:r>
                      <a:endParaRPr lang="ko-KR" altLang="en-US" dirty="0">
                        <a:latin typeface="고도 B" panose="02000503000000020004" pitchFamily="2" charset="-127"/>
                        <a:ea typeface="고도 B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76134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5523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EB2899-4D75-49DF-AE14-EFD6FC56415B}"/>
              </a:ext>
            </a:extLst>
          </p:cNvPr>
          <p:cNvSpPr txBox="1"/>
          <p:nvPr/>
        </p:nvSpPr>
        <p:spPr>
          <a:xfrm>
            <a:off x="214685" y="217084"/>
            <a:ext cx="87031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활용 </a:t>
            </a:r>
            <a:r>
              <a:rPr lang="en-US" altLang="ko-KR" sz="4000" dirty="0">
                <a:latin typeface="고도 B" panose="02000503000000020004" pitchFamily="2" charset="-127"/>
                <a:ea typeface="고도 B" panose="02000503000000020004" pitchFamily="2" charset="-127"/>
              </a:rPr>
              <a:t>API </a:t>
            </a:r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및 개발 어플리케이션 개요</a:t>
            </a:r>
            <a:endParaRPr lang="en-US" altLang="ko-KR" sz="40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4B38F1-9BA3-487D-A032-342662EBA1D8}"/>
              </a:ext>
            </a:extLst>
          </p:cNvPr>
          <p:cNvSpPr txBox="1"/>
          <p:nvPr/>
        </p:nvSpPr>
        <p:spPr>
          <a:xfrm>
            <a:off x="214685" y="4447334"/>
            <a:ext cx="98785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accent1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개발 어플리케이션 </a:t>
            </a:r>
            <a:r>
              <a:rPr lang="en-US" altLang="ko-KR" sz="2400" b="1" dirty="0">
                <a:solidFill>
                  <a:schemeClr val="accent1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– </a:t>
            </a:r>
            <a:r>
              <a:rPr lang="ko-KR" altLang="en-US" sz="2400" b="1" dirty="0">
                <a:solidFill>
                  <a:schemeClr val="accent1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어디가지</a:t>
            </a:r>
            <a:r>
              <a:rPr lang="en-US" altLang="ko-KR" sz="2400" b="1" dirty="0">
                <a:solidFill>
                  <a:schemeClr val="accent1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?</a:t>
            </a:r>
          </a:p>
          <a:p>
            <a:pPr marL="342900" indent="-342900">
              <a:buFontTx/>
              <a:buChar char="-"/>
            </a:pPr>
            <a:r>
              <a:rPr lang="ko-KR" altLang="en-US" sz="2400" b="1" dirty="0">
                <a:solidFill>
                  <a:srgbClr val="333333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현재 위치 주변의 특정 업종의 업소들을 지도로 표시 및 상세 정보 확인</a:t>
            </a:r>
            <a:endParaRPr lang="en-US" altLang="ko-KR" sz="2400" b="1" dirty="0">
              <a:solidFill>
                <a:srgbClr val="333333"/>
              </a:solidFill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b="1" dirty="0">
                <a:solidFill>
                  <a:srgbClr val="333333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배달 어플리케이션과 유사</a:t>
            </a:r>
            <a:endParaRPr lang="en-US" altLang="ko-KR" sz="2400" b="1" dirty="0">
              <a:solidFill>
                <a:srgbClr val="333333"/>
              </a:solidFill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7337C2-92D3-4502-9571-78D80E1B3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3635" y="1820194"/>
            <a:ext cx="4618365" cy="23320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A991A7-0548-4673-9E32-80B095AB7A5A}"/>
              </a:ext>
            </a:extLst>
          </p:cNvPr>
          <p:cNvSpPr txBox="1"/>
          <p:nvPr/>
        </p:nvSpPr>
        <p:spPr>
          <a:xfrm>
            <a:off x="8880830" y="1358529"/>
            <a:ext cx="204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데이터 예시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C195FC-1BEB-4DB5-A21E-9832324FF316}"/>
              </a:ext>
            </a:extLst>
          </p:cNvPr>
          <p:cNvSpPr txBox="1"/>
          <p:nvPr/>
        </p:nvSpPr>
        <p:spPr>
          <a:xfrm>
            <a:off x="214685" y="2093565"/>
            <a:ext cx="70196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accent1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활용 </a:t>
            </a:r>
            <a:r>
              <a:rPr lang="en-US" altLang="ko-KR" sz="2400" dirty="0">
                <a:solidFill>
                  <a:schemeClr val="accent1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API </a:t>
            </a:r>
          </a:p>
          <a:p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–  </a:t>
            </a:r>
            <a:r>
              <a:rPr lang="ko-KR" altLang="en-US" sz="2400" b="1" i="0" dirty="0" err="1">
                <a:solidFill>
                  <a:srgbClr val="333333"/>
                </a:solidFill>
                <a:effectLst/>
                <a:latin typeface="고도 B" panose="02000503000000020004" pitchFamily="2" charset="-127"/>
                <a:ea typeface="고도 B" panose="02000503000000020004" pitchFamily="2" charset="-127"/>
              </a:rPr>
              <a:t>소상공인시장진흥공단</a:t>
            </a:r>
            <a:r>
              <a:rPr lang="en-US" altLang="ko-KR" sz="2400" b="1" dirty="0">
                <a:solidFill>
                  <a:srgbClr val="333333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 - </a:t>
            </a:r>
            <a:r>
              <a:rPr lang="ko-KR" altLang="en-US" sz="2400" b="1" i="0" dirty="0">
                <a:solidFill>
                  <a:srgbClr val="333333"/>
                </a:solidFill>
                <a:effectLst/>
                <a:latin typeface="고도 B" panose="02000503000000020004" pitchFamily="2" charset="-127"/>
                <a:ea typeface="고도 B" panose="02000503000000020004" pitchFamily="2" charset="-127"/>
              </a:rPr>
              <a:t>상가</a:t>
            </a:r>
            <a:r>
              <a:rPr lang="en-US" altLang="ko-KR" sz="2400" b="1" i="0" dirty="0">
                <a:solidFill>
                  <a:srgbClr val="333333"/>
                </a:solidFill>
                <a:effectLst/>
                <a:latin typeface="고도 B" panose="02000503000000020004" pitchFamily="2" charset="-127"/>
                <a:ea typeface="고도 B" panose="02000503000000020004" pitchFamily="2" charset="-127"/>
              </a:rPr>
              <a:t>(</a:t>
            </a:r>
            <a:r>
              <a:rPr lang="ko-KR" altLang="en-US" sz="2400" b="1" i="0" dirty="0">
                <a:solidFill>
                  <a:srgbClr val="333333"/>
                </a:solidFill>
                <a:effectLst/>
                <a:latin typeface="고도 B" panose="02000503000000020004" pitchFamily="2" charset="-127"/>
                <a:ea typeface="고도 B" panose="02000503000000020004" pitchFamily="2" charset="-127"/>
              </a:rPr>
              <a:t>상권</a:t>
            </a:r>
            <a:r>
              <a:rPr lang="en-US" altLang="ko-KR" sz="2400" b="1" i="0" dirty="0">
                <a:solidFill>
                  <a:srgbClr val="333333"/>
                </a:solidFill>
                <a:effectLst/>
                <a:latin typeface="고도 B" panose="02000503000000020004" pitchFamily="2" charset="-127"/>
                <a:ea typeface="고도 B" panose="02000503000000020004" pitchFamily="2" charset="-127"/>
              </a:rPr>
              <a:t>)</a:t>
            </a:r>
            <a:r>
              <a:rPr lang="ko-KR" altLang="en-US" sz="2400" b="1" i="0" dirty="0">
                <a:solidFill>
                  <a:srgbClr val="333333"/>
                </a:solidFill>
                <a:effectLst/>
                <a:latin typeface="고도 B" panose="02000503000000020004" pitchFamily="2" charset="-127"/>
                <a:ea typeface="고도 B" panose="02000503000000020004" pitchFamily="2" charset="-127"/>
              </a:rPr>
              <a:t>정보 </a:t>
            </a:r>
            <a:r>
              <a:rPr lang="en-US" altLang="ko-KR" sz="2400" b="1" i="0" dirty="0">
                <a:solidFill>
                  <a:srgbClr val="333333"/>
                </a:solidFill>
                <a:effectLst/>
                <a:latin typeface="고도 B" panose="02000503000000020004" pitchFamily="2" charset="-127"/>
                <a:ea typeface="고도 B" panose="02000503000000020004" pitchFamily="2" charset="-127"/>
              </a:rPr>
              <a:t>API</a:t>
            </a:r>
          </a:p>
          <a:p>
            <a:pPr marL="342900" indent="-342900">
              <a:buFontTx/>
              <a:buChar char="-"/>
            </a:pPr>
            <a:r>
              <a:rPr lang="ko-KR" altLang="en-US" sz="2400" b="1" dirty="0">
                <a:solidFill>
                  <a:srgbClr val="333333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음식점</a:t>
            </a:r>
            <a:r>
              <a:rPr lang="en-US" altLang="ko-KR" sz="2400" b="1" dirty="0">
                <a:solidFill>
                  <a:srgbClr val="333333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b="1" dirty="0">
                <a:solidFill>
                  <a:srgbClr val="333333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카페 등 데이터 활용 폭이 넓다고 생각되어 선택</a:t>
            </a:r>
            <a:endParaRPr lang="en-US" altLang="ko-KR" sz="2400" b="1" i="0" dirty="0">
              <a:solidFill>
                <a:srgbClr val="333333"/>
              </a:solidFill>
              <a:effectLst/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AF239A-0AA1-4745-A33C-4DDD664B7353}"/>
              </a:ext>
            </a:extLst>
          </p:cNvPr>
          <p:cNvSpPr txBox="1"/>
          <p:nvPr/>
        </p:nvSpPr>
        <p:spPr>
          <a:xfrm>
            <a:off x="214685" y="5856085"/>
            <a:ext cx="94668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333333"/>
                </a:solidFill>
                <a:latin typeface="고도 B" panose="02000503000000020004" pitchFamily="2" charset="-127"/>
                <a:ea typeface="고도 B" panose="02000503000000020004" pitchFamily="2" charset="-127"/>
              </a:rPr>
              <a:t>API</a:t>
            </a:r>
          </a:p>
          <a:p>
            <a:r>
              <a:rPr lang="en-US" altLang="ko-KR" sz="1800" b="1" i="0" dirty="0">
                <a:solidFill>
                  <a:srgbClr val="333333"/>
                </a:solidFill>
                <a:effectLst/>
                <a:latin typeface="고도 B" panose="02000503000000020004" pitchFamily="2" charset="-127"/>
                <a:ea typeface="고도 B" panose="02000503000000020004" pitchFamily="2" charset="-127"/>
              </a:rPr>
              <a:t>https://www.data.go.kr/tcs/dss/selectApiDataDetailView.do?publicDataPk=15012005</a:t>
            </a:r>
            <a:endParaRPr lang="ko-KR" altLang="en-US" dirty="0">
              <a:latin typeface="HyhwpEQ" panose="02030600000101010101" pitchFamily="18" charset="-127"/>
              <a:ea typeface="HyhwpEQ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4443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narVert">
          <a:fgClr>
            <a:schemeClr val="accent5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E8FE15F-02DD-4BC2-8C9E-E95DE7DA7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825" y="1083818"/>
            <a:ext cx="5282349" cy="4690363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D1070D2-01C2-490E-A73B-EAD39BD9822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hwpEQ" panose="02030600000101010101" pitchFamily="18" charset="-127"/>
              <a:ea typeface="HyhwpEQ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FCDD92-1674-41B3-860C-E1DE522581F8}"/>
              </a:ext>
            </a:extLst>
          </p:cNvPr>
          <p:cNvSpPr txBox="1"/>
          <p:nvPr/>
        </p:nvSpPr>
        <p:spPr>
          <a:xfrm>
            <a:off x="214686" y="217084"/>
            <a:ext cx="26184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주요 기능</a:t>
            </a:r>
            <a:endParaRPr lang="en-US" altLang="ko-KR" sz="40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04EE04-767C-4077-A2B5-FC05C5AC630D}"/>
              </a:ext>
            </a:extLst>
          </p:cNvPr>
          <p:cNvSpPr txBox="1"/>
          <p:nvPr/>
        </p:nvSpPr>
        <p:spPr>
          <a:xfrm>
            <a:off x="719774" y="1655969"/>
            <a:ext cx="10752450" cy="5006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Mapkit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활용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지도 표시 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–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선택한 카테고리 업종의 위치를 지도에 표시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SearchController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활용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상호명을 검색해 해당 상호의 상세정보 검색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Speech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 활용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 </a:t>
            </a:r>
            <a:r>
              <a:rPr lang="en-US" altLang="ko-KR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SearchController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옆에 버튼 추가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음성인식 기능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ScrollView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활용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지도 뷰에서 반경 선택을 누르면 </a:t>
            </a:r>
            <a:r>
              <a:rPr lang="en-US" altLang="ko-KR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ScrollView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로 검색 반경 선택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PickerView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 활용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개발자 추천 업소 관련 사진을 여러 장 출력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파티클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 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–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클릭 시 </a:t>
            </a:r>
            <a:r>
              <a:rPr lang="ko-KR" altLang="en-US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파티클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 발생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사운드 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–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시작 시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버튼 클릭 시 사운드 출력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이미지 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–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카테고리 선택 버튼을 이미지 출력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400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FADEE401-D13B-49BB-838E-193151A85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825" y="1083818"/>
            <a:ext cx="5282349" cy="4690363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4121B04E-9242-43EB-BDCC-637D4BCE6C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hwpEQ" panose="02030600000101010101" pitchFamily="18" charset="-127"/>
              <a:ea typeface="HyhwpEQ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ECD217-3096-414B-867D-D1BAEF0A3254}"/>
              </a:ext>
            </a:extLst>
          </p:cNvPr>
          <p:cNvSpPr txBox="1"/>
          <p:nvPr/>
        </p:nvSpPr>
        <p:spPr>
          <a:xfrm>
            <a:off x="214686" y="217084"/>
            <a:ext cx="42522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전체 구성</a:t>
            </a:r>
            <a:r>
              <a:rPr lang="en-US" altLang="ko-KR" sz="4000" dirty="0">
                <a:latin typeface="고도 B" panose="02000503000000020004" pitchFamily="2" charset="-127"/>
                <a:ea typeface="고도 B" panose="02000503000000020004" pitchFamily="2" charset="-127"/>
              </a:rPr>
              <a:t> </a:t>
            </a:r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요약</a:t>
            </a:r>
            <a:endParaRPr lang="en-US" altLang="ko-KR" sz="40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A4B9FDA-0CF0-406F-99CF-275EFA1A9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937" y="2410929"/>
            <a:ext cx="1590359" cy="197800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DA7C4AF-0F2D-4380-8764-38B34C78CF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3391" y="2391683"/>
            <a:ext cx="1675949" cy="197800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A2544DD-F369-4094-B383-9EC4B44EE7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9286" y="289576"/>
            <a:ext cx="1530821" cy="189802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AFC52D6-D9A2-4347-9D2F-75ED5B2D5D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3435" y="2398164"/>
            <a:ext cx="1603385" cy="197800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89CE51B-C5B8-44C8-9EC0-FED9020D7D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2391" y="2391682"/>
            <a:ext cx="1605269" cy="197800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29FEE70-D2BB-4C52-B416-74D8B3C506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23435" y="4592698"/>
            <a:ext cx="1603386" cy="1978009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40FF4377-4F2B-4B66-B92A-C2BD9BB363A2}"/>
              </a:ext>
            </a:extLst>
          </p:cNvPr>
          <p:cNvCxnSpPr>
            <a:cxnSpLocks/>
          </p:cNvCxnSpPr>
          <p:nvPr/>
        </p:nvCxnSpPr>
        <p:spPr>
          <a:xfrm flipH="1">
            <a:off x="6788844" y="4376173"/>
            <a:ext cx="1" cy="216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25FCFB4-00B9-4774-8BE0-E1F02F17BE2E}"/>
              </a:ext>
            </a:extLst>
          </p:cNvPr>
          <p:cNvCxnSpPr>
            <a:cxnSpLocks/>
          </p:cNvCxnSpPr>
          <p:nvPr/>
        </p:nvCxnSpPr>
        <p:spPr>
          <a:xfrm>
            <a:off x="5297864" y="3429000"/>
            <a:ext cx="725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86664CD5-EA87-4D27-86F2-A0EDFF391939}"/>
              </a:ext>
            </a:extLst>
          </p:cNvPr>
          <p:cNvCxnSpPr>
            <a:cxnSpLocks/>
            <a:stCxn id="8" idx="0"/>
            <a:endCxn id="9" idx="1"/>
          </p:cNvCxnSpPr>
          <p:nvPr/>
        </p:nvCxnSpPr>
        <p:spPr>
          <a:xfrm rot="5400000" flipH="1" flipV="1">
            <a:off x="4238779" y="1541176"/>
            <a:ext cx="1153094" cy="5479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CA20DD9E-D97E-48F4-94E4-341116702992}"/>
              </a:ext>
            </a:extLst>
          </p:cNvPr>
          <p:cNvCxnSpPr>
            <a:cxnSpLocks/>
          </p:cNvCxnSpPr>
          <p:nvPr/>
        </p:nvCxnSpPr>
        <p:spPr>
          <a:xfrm>
            <a:off x="3050383" y="3399934"/>
            <a:ext cx="725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12385DCA-3F0B-441B-9C57-5FCBAC97D40B}"/>
              </a:ext>
            </a:extLst>
          </p:cNvPr>
          <p:cNvCxnSpPr>
            <a:cxnSpLocks/>
          </p:cNvCxnSpPr>
          <p:nvPr/>
        </p:nvCxnSpPr>
        <p:spPr>
          <a:xfrm>
            <a:off x="7626820" y="3429000"/>
            <a:ext cx="725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8D6740A-695C-4CF9-84F3-E98F41D61928}"/>
              </a:ext>
            </a:extLst>
          </p:cNvPr>
          <p:cNvCxnSpPr>
            <a:cxnSpLocks/>
          </p:cNvCxnSpPr>
          <p:nvPr/>
        </p:nvCxnSpPr>
        <p:spPr>
          <a:xfrm flipH="1">
            <a:off x="4545821" y="4369691"/>
            <a:ext cx="1" cy="216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05D2E2C-E6CC-46A0-9B92-3CCEAB1C32A6}"/>
              </a:ext>
            </a:extLst>
          </p:cNvPr>
          <p:cNvSpPr txBox="1"/>
          <p:nvPr/>
        </p:nvSpPr>
        <p:spPr>
          <a:xfrm>
            <a:off x="1811523" y="2022350"/>
            <a:ext cx="9571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</a:rPr>
              <a:t>타이틀</a:t>
            </a:r>
            <a:endParaRPr lang="en-US" altLang="ko-KR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E3AA509-3405-439D-9959-10BD5519B64F}"/>
              </a:ext>
            </a:extLst>
          </p:cNvPr>
          <p:cNvSpPr txBox="1"/>
          <p:nvPr/>
        </p:nvSpPr>
        <p:spPr>
          <a:xfrm>
            <a:off x="3819842" y="2028832"/>
            <a:ext cx="732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</a:rPr>
              <a:t>메인</a:t>
            </a:r>
            <a:endParaRPr lang="en-US" altLang="ko-KR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97FCDB2-5C3D-4FDA-864C-B64C1021DE9D}"/>
              </a:ext>
            </a:extLst>
          </p:cNvPr>
          <p:cNvSpPr txBox="1"/>
          <p:nvPr/>
        </p:nvSpPr>
        <p:spPr>
          <a:xfrm>
            <a:off x="5186970" y="-52028"/>
            <a:ext cx="15086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</a:rPr>
              <a:t>개발자추천</a:t>
            </a:r>
            <a:endParaRPr lang="en-US" altLang="ko-KR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7613DE3-ECF2-4C3B-B8C0-A5A60F747C6C}"/>
              </a:ext>
            </a:extLst>
          </p:cNvPr>
          <p:cNvSpPr txBox="1"/>
          <p:nvPr/>
        </p:nvSpPr>
        <p:spPr>
          <a:xfrm>
            <a:off x="6951206" y="2076753"/>
            <a:ext cx="661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</a:rPr>
              <a:t>맵</a:t>
            </a:r>
            <a:endParaRPr lang="en-US" altLang="ko-KR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7CC2B9F-67AE-4964-BAA5-A3F0ED223F7E}"/>
              </a:ext>
            </a:extLst>
          </p:cNvPr>
          <p:cNvSpPr txBox="1"/>
          <p:nvPr/>
        </p:nvSpPr>
        <p:spPr>
          <a:xfrm>
            <a:off x="8988923" y="2079632"/>
            <a:ext cx="9374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</a:rPr>
              <a:t>반경</a:t>
            </a:r>
            <a:endParaRPr lang="en-US" altLang="ko-KR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1BB77E0-CA14-4382-BEA8-EE0AFF717A53}"/>
              </a:ext>
            </a:extLst>
          </p:cNvPr>
          <p:cNvSpPr txBox="1"/>
          <p:nvPr/>
        </p:nvSpPr>
        <p:spPr>
          <a:xfrm>
            <a:off x="6260683" y="6550850"/>
            <a:ext cx="13661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</a:rPr>
              <a:t>상세 정보</a:t>
            </a:r>
            <a:endParaRPr lang="en-US" altLang="ko-KR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86628D0B-A193-4A98-B7D8-54764D918BB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73410" y="4619280"/>
            <a:ext cx="1557650" cy="1916005"/>
          </a:xfrm>
          <a:prstGeom prst="rect">
            <a:avLst/>
          </a:prstGeom>
        </p:spPr>
      </p:pic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4FC6FCD3-EFF6-4AC2-9C3E-377C839C3620}"/>
              </a:ext>
            </a:extLst>
          </p:cNvPr>
          <p:cNvCxnSpPr>
            <a:cxnSpLocks/>
          </p:cNvCxnSpPr>
          <p:nvPr/>
        </p:nvCxnSpPr>
        <p:spPr>
          <a:xfrm>
            <a:off x="5379340" y="4239161"/>
            <a:ext cx="561962" cy="5119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598901F6-891D-43B5-9B86-E74673698138}"/>
              </a:ext>
            </a:extLst>
          </p:cNvPr>
          <p:cNvCxnSpPr>
            <a:cxnSpLocks/>
          </p:cNvCxnSpPr>
          <p:nvPr/>
        </p:nvCxnSpPr>
        <p:spPr>
          <a:xfrm>
            <a:off x="5331060" y="5598736"/>
            <a:ext cx="6923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8CDA7C56-47EB-4918-916A-2F852DEE0FE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567" y="2807046"/>
            <a:ext cx="1331446" cy="10235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1D19EA3-A24E-4B84-BF63-02F854BB5124}"/>
              </a:ext>
            </a:extLst>
          </p:cNvPr>
          <p:cNvSpPr txBox="1"/>
          <p:nvPr/>
        </p:nvSpPr>
        <p:spPr>
          <a:xfrm>
            <a:off x="3820832" y="6557943"/>
            <a:ext cx="13661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</a:rPr>
              <a:t>즐겨찾기</a:t>
            </a:r>
            <a:endParaRPr lang="en-US" altLang="ko-KR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4587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2EBC7B6B-BB61-4B1D-B48E-8912DC69E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825" y="1083818"/>
            <a:ext cx="5282349" cy="4690363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80DC674-9E37-4F0B-8EA2-8F2BF7D5C5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hwpEQ" panose="02030600000101010101" pitchFamily="18" charset="-127"/>
              <a:ea typeface="HyhwpEQ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64C4D0-496E-45F2-BEAB-2A36673A7298}"/>
              </a:ext>
            </a:extLst>
          </p:cNvPr>
          <p:cNvSpPr txBox="1"/>
          <p:nvPr/>
        </p:nvSpPr>
        <p:spPr>
          <a:xfrm>
            <a:off x="214686" y="217084"/>
            <a:ext cx="42522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타이틀 화면</a:t>
            </a:r>
            <a:endParaRPr lang="en-US" altLang="ko-KR" sz="40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DE868D-C51C-43DA-A575-FB8F91BA3B06}"/>
              </a:ext>
            </a:extLst>
          </p:cNvPr>
          <p:cNvSpPr txBox="1"/>
          <p:nvPr/>
        </p:nvSpPr>
        <p:spPr>
          <a:xfrm>
            <a:off x="1302052" y="5933029"/>
            <a:ext cx="9774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-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타이틀 화면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이미지를 잠깐 출력 후 다음 화면인 </a:t>
            </a:r>
            <a:r>
              <a:rPr lang="ko-KR" altLang="en-US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메인화면으로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 이동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8F204D5-5FAF-4EAA-9473-D8C7C7ED4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5311" y="1533525"/>
            <a:ext cx="3048000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451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765A7160-6721-4C57-929B-00BD8AE647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825" y="1083818"/>
            <a:ext cx="5282349" cy="4690363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B617D792-B52A-48B4-8C14-4E7578DB23A5}"/>
              </a:ext>
            </a:extLst>
          </p:cNvPr>
          <p:cNvSpPr/>
          <p:nvPr/>
        </p:nvSpPr>
        <p:spPr>
          <a:xfrm>
            <a:off x="-2" y="-1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hwpEQ" panose="02030600000101010101" pitchFamily="18" charset="-127"/>
              <a:ea typeface="HyhwpEQ" panose="02030600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DC86BA-E47C-4DC4-BF73-4FAF0FC147B2}"/>
              </a:ext>
            </a:extLst>
          </p:cNvPr>
          <p:cNvSpPr txBox="1"/>
          <p:nvPr/>
        </p:nvSpPr>
        <p:spPr>
          <a:xfrm>
            <a:off x="214686" y="217084"/>
            <a:ext cx="51383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메인 </a:t>
            </a:r>
            <a:r>
              <a:rPr lang="ko-KR" altLang="en-US" sz="4000">
                <a:latin typeface="고도 B" panose="02000503000000020004" pitchFamily="2" charset="-127"/>
                <a:ea typeface="고도 B" panose="02000503000000020004" pitchFamily="2" charset="-127"/>
              </a:rPr>
              <a:t>화면</a:t>
            </a:r>
            <a:r>
              <a:rPr lang="en-US" altLang="ko-KR" sz="4000" dirty="0">
                <a:latin typeface="고도 B" panose="02000503000000020004" pitchFamily="2" charset="-127"/>
                <a:ea typeface="고도 B" panose="02000503000000020004" pitchFamily="2" charset="-127"/>
              </a:rPr>
              <a:t>,</a:t>
            </a:r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개발자추천</a:t>
            </a:r>
            <a:endParaRPr lang="en-US" altLang="ko-KR" sz="40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D290DD-B0AF-44CA-AF45-328022C3BA8F}"/>
              </a:ext>
            </a:extLst>
          </p:cNvPr>
          <p:cNvSpPr txBox="1"/>
          <p:nvPr/>
        </p:nvSpPr>
        <p:spPr>
          <a:xfrm>
            <a:off x="1506912" y="5800440"/>
            <a:ext cx="102298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-</a:t>
            </a:r>
            <a:r>
              <a:rPr lang="en-US" altLang="ko-KR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SearchController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를 활용해 특정 상호명을 검색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상세정보 화면으로 이동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 </a:t>
            </a:r>
          </a:p>
          <a:p>
            <a:pPr algn="ctr"/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-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하단의 카테고리를 선택 시 특정 업종을 표시하는 맵 화면으로 이동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4A7E4D-EBD1-48F0-AC9C-147A94357709}"/>
              </a:ext>
            </a:extLst>
          </p:cNvPr>
          <p:cNvSpPr txBox="1"/>
          <p:nvPr/>
        </p:nvSpPr>
        <p:spPr>
          <a:xfrm>
            <a:off x="5007072" y="2625929"/>
            <a:ext cx="1359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</a:rPr>
              <a:t>image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B0E7695-5DD5-4C04-A5FE-8E8C481750E8}"/>
              </a:ext>
            </a:extLst>
          </p:cNvPr>
          <p:cNvSpPr txBox="1"/>
          <p:nvPr/>
        </p:nvSpPr>
        <p:spPr>
          <a:xfrm>
            <a:off x="10031631" y="3105834"/>
            <a:ext cx="1480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고도 B" panose="02000503000000020004" pitchFamily="2" charset="-127"/>
                <a:ea typeface="고도 B" panose="02000503000000020004" pitchFamily="2" charset="-127"/>
              </a:rPr>
              <a:t>PickerView</a:t>
            </a:r>
            <a:endParaRPr lang="en-US" altLang="ko-KR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</a:rPr>
              <a:t>Image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EEEB68AD-BDD8-4F91-BFCD-FF23ADB85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727" y="1673621"/>
            <a:ext cx="3276600" cy="386715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C519A7D-590D-42F6-A1EE-F82250C971E7}"/>
              </a:ext>
            </a:extLst>
          </p:cNvPr>
          <p:cNvSpPr txBox="1"/>
          <p:nvPr/>
        </p:nvSpPr>
        <p:spPr>
          <a:xfrm>
            <a:off x="2360356" y="1191153"/>
            <a:ext cx="2089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고도 B" panose="02000503000000020004" pitchFamily="2" charset="-127"/>
                <a:ea typeface="고도 B" panose="02000503000000020004" pitchFamily="2" charset="-127"/>
              </a:rPr>
              <a:t>SearchController</a:t>
            </a:r>
            <a:endParaRPr lang="en-US" altLang="ko-KR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BB63646-B2C8-49F7-B744-F811AC1B0B11}"/>
              </a:ext>
            </a:extLst>
          </p:cNvPr>
          <p:cNvSpPr txBox="1"/>
          <p:nvPr/>
        </p:nvSpPr>
        <p:spPr>
          <a:xfrm>
            <a:off x="1188510" y="1217502"/>
            <a:ext cx="11220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</a:rPr>
              <a:t>Speech</a:t>
            </a: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FD0E7BAF-FEBC-461D-8C26-FC684A0C3145}"/>
              </a:ext>
            </a:extLst>
          </p:cNvPr>
          <p:cNvCxnSpPr>
            <a:cxnSpLocks/>
          </p:cNvCxnSpPr>
          <p:nvPr/>
        </p:nvCxnSpPr>
        <p:spPr>
          <a:xfrm>
            <a:off x="1657211" y="1542809"/>
            <a:ext cx="330233" cy="33655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54E583C4-770B-46A9-90D4-683F38F0C19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3405027" y="1560485"/>
            <a:ext cx="0" cy="3188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17EEFA11-AF27-4790-896E-671E1C3C7FF3}"/>
              </a:ext>
            </a:extLst>
          </p:cNvPr>
          <p:cNvCxnSpPr>
            <a:cxnSpLocks/>
          </p:cNvCxnSpPr>
          <p:nvPr/>
        </p:nvCxnSpPr>
        <p:spPr>
          <a:xfrm flipH="1">
            <a:off x="4496006" y="2810595"/>
            <a:ext cx="54732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그림 60">
            <a:extLst>
              <a:ext uri="{FF2B5EF4-FFF2-40B4-BE49-F238E27FC236}">
                <a16:creationId xmlns:a16="http://schemas.microsoft.com/office/drawing/2014/main" id="{22B8EE0B-F309-4C83-A8DE-DBB402D1C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7860" y="1680183"/>
            <a:ext cx="3057525" cy="3790950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388CF7D6-5138-4690-9125-E9EA1C2198BB}"/>
              </a:ext>
            </a:extLst>
          </p:cNvPr>
          <p:cNvCxnSpPr>
            <a:cxnSpLocks/>
          </p:cNvCxnSpPr>
          <p:nvPr/>
        </p:nvCxnSpPr>
        <p:spPr>
          <a:xfrm flipH="1">
            <a:off x="4805687" y="2025446"/>
            <a:ext cx="54732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CB3C647-1ADD-4C44-8D3F-DA7332C573B8}"/>
              </a:ext>
            </a:extLst>
          </p:cNvPr>
          <p:cNvSpPr txBox="1"/>
          <p:nvPr/>
        </p:nvSpPr>
        <p:spPr>
          <a:xfrm>
            <a:off x="5295011" y="1840146"/>
            <a:ext cx="1359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</a:rPr>
              <a:t>bookmark</a:t>
            </a:r>
          </a:p>
        </p:txBody>
      </p:sp>
    </p:spTree>
    <p:extLst>
      <p:ext uri="{BB962C8B-B14F-4D97-AF65-F5344CB8AC3E}">
        <p14:creationId xmlns:p14="http://schemas.microsoft.com/office/powerpoint/2010/main" val="2901943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E072AFFD-F260-4C4E-84D5-836E623EE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825" y="1083818"/>
            <a:ext cx="5282349" cy="4690363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E973E71-E397-4F08-8628-0048D7A66DF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hwpEQ" panose="02030600000101010101" pitchFamily="18" charset="-127"/>
              <a:ea typeface="HyhwpEQ" panose="0203060000010101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BA25DC-DF52-40D0-B699-402B1B6AD972}"/>
              </a:ext>
            </a:extLst>
          </p:cNvPr>
          <p:cNvSpPr txBox="1"/>
          <p:nvPr/>
        </p:nvSpPr>
        <p:spPr>
          <a:xfrm>
            <a:off x="214685" y="217084"/>
            <a:ext cx="588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지도 화면</a:t>
            </a:r>
            <a:r>
              <a:rPr lang="en-US" altLang="ko-KR" sz="4000" dirty="0">
                <a:latin typeface="고도 B" panose="02000503000000020004" pitchFamily="2" charset="-127"/>
                <a:ea typeface="고도 B" panose="02000503000000020004" pitchFamily="2" charset="-127"/>
              </a:rPr>
              <a:t>,</a:t>
            </a:r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반경 선택 화면</a:t>
            </a:r>
            <a:endParaRPr lang="en-US" altLang="ko-KR" sz="40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3409485-8EC8-43E0-923F-36586004A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139" y="1533525"/>
            <a:ext cx="3057525" cy="37719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A16C94B-A59C-4651-8D76-AF6A9D5F59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0338" y="1524000"/>
            <a:ext cx="3076575" cy="379095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D4AAA40-A89D-427B-923B-3DFD708A16D1}"/>
              </a:ext>
            </a:extLst>
          </p:cNvPr>
          <p:cNvSpPr txBox="1"/>
          <p:nvPr/>
        </p:nvSpPr>
        <p:spPr>
          <a:xfrm>
            <a:off x="893453" y="5703904"/>
            <a:ext cx="104050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-</a:t>
            </a:r>
            <a:r>
              <a:rPr lang="en-US" altLang="ko-KR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MapKit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을 활용해 카테고리에서 선택한 업종을 마커로 표시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 </a:t>
            </a:r>
          </a:p>
          <a:p>
            <a:pPr algn="ctr"/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-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해당 마커 클릭 시 상세 정보 화면으로 이동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27F1DDA-2056-473A-BA5F-FD6F2A411C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733" y="2311089"/>
            <a:ext cx="2612336" cy="200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081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FEA01853-6A31-46B2-9251-6EB8DDFCC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825" y="1083818"/>
            <a:ext cx="5282349" cy="4690363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0FECFEB-6586-45F0-808E-11D438AD65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hwpEQ" panose="02030600000101010101" pitchFamily="18" charset="-127"/>
              <a:ea typeface="HyhwpEQ" panose="02030600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9EDDA0-44BD-49F8-8F90-2908B9BAA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425" y="1519237"/>
            <a:ext cx="3105150" cy="3819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12DBE1-0265-4654-AA52-78728CA17CE5}"/>
              </a:ext>
            </a:extLst>
          </p:cNvPr>
          <p:cNvSpPr txBox="1"/>
          <p:nvPr/>
        </p:nvSpPr>
        <p:spPr>
          <a:xfrm>
            <a:off x="214686" y="217084"/>
            <a:ext cx="42522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즐겨찾기 화면</a:t>
            </a:r>
            <a:endParaRPr lang="en-US" altLang="ko-KR" sz="40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B35A9E-A888-412B-9C5D-95A3B2147C0C}"/>
              </a:ext>
            </a:extLst>
          </p:cNvPr>
          <p:cNvSpPr txBox="1"/>
          <p:nvPr/>
        </p:nvSpPr>
        <p:spPr>
          <a:xfrm>
            <a:off x="1614858" y="5774181"/>
            <a:ext cx="84666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-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메인 화면에서 이동하며 </a:t>
            </a:r>
            <a:r>
              <a:rPr lang="ko-KR" altLang="en-US" sz="2400" dirty="0" err="1">
                <a:latin typeface="고도 B" panose="02000503000000020004" pitchFamily="2" charset="-127"/>
                <a:ea typeface="고도 B" panose="02000503000000020004" pitchFamily="2" charset="-127"/>
              </a:rPr>
              <a:t>즐겨찾기로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 등록한 업소 목록 표시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pPr algn="ctr"/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-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클릭 시 상세정보 화면으로 이동 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6973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D1BDAF2-0774-49C3-8B42-906A980C9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825" y="1083818"/>
            <a:ext cx="5282349" cy="4690363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48D99FC-EB4F-4F04-931C-FAFDF13C1B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hwpEQ" panose="02030600000101010101" pitchFamily="18" charset="-127"/>
              <a:ea typeface="HyhwpEQ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4CEAFD-414A-4ECF-90AB-87328DCC974A}"/>
              </a:ext>
            </a:extLst>
          </p:cNvPr>
          <p:cNvSpPr txBox="1"/>
          <p:nvPr/>
        </p:nvSpPr>
        <p:spPr>
          <a:xfrm>
            <a:off x="214686" y="217084"/>
            <a:ext cx="42522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고도 B" panose="02000503000000020004" pitchFamily="2" charset="-127"/>
                <a:ea typeface="고도 B" panose="02000503000000020004" pitchFamily="2" charset="-127"/>
              </a:rPr>
              <a:t>상세정보 화면</a:t>
            </a:r>
            <a:endParaRPr lang="en-US" altLang="ko-KR" sz="40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F5D87D1-639A-4DB4-A82E-252454DEC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4004" y="1543049"/>
            <a:ext cx="3057525" cy="37719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44DADB8-FACF-407E-B72F-8338A10C7637}"/>
              </a:ext>
            </a:extLst>
          </p:cNvPr>
          <p:cNvSpPr txBox="1"/>
          <p:nvPr/>
        </p:nvSpPr>
        <p:spPr>
          <a:xfrm>
            <a:off x="1990410" y="5809919"/>
            <a:ext cx="82111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-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메인 화면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즐겨찾기 화면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지도 화면에서 이동 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  <a:p>
            <a:pPr algn="ctr"/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-Table View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로 업소의 주소</a:t>
            </a:r>
            <a:r>
              <a:rPr lang="en-US" altLang="ko-KR" sz="2400" dirty="0">
                <a:latin typeface="고도 B" panose="02000503000000020004" pitchFamily="2" charset="-127"/>
                <a:ea typeface="고도 B" panose="02000503000000020004" pitchFamily="2" charset="-127"/>
              </a:rPr>
              <a:t>, </a:t>
            </a:r>
            <a:r>
              <a:rPr lang="ko-KR" altLang="en-US" sz="2400" dirty="0">
                <a:latin typeface="고도 B" panose="02000503000000020004" pitchFamily="2" charset="-127"/>
                <a:ea typeface="고도 B" panose="02000503000000020004" pitchFamily="2" charset="-127"/>
              </a:rPr>
              <a:t>업종 등 상세 정보를 표시</a:t>
            </a:r>
            <a:endParaRPr lang="en-US" altLang="ko-KR" sz="2400" dirty="0"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7177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317</Words>
  <Application>Microsoft Office PowerPoint</Application>
  <PresentationFormat>와이드스크린</PresentationFormat>
  <Paragraphs>62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HyhwpEQ</vt:lpstr>
      <vt:lpstr>맑은 고딕</vt:lpstr>
      <vt:lpstr>고도 B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>박건웅(2016180020)</cp:lastModifiedBy>
  <cp:revision>39</cp:revision>
  <dcterms:created xsi:type="dcterms:W3CDTF">2021-05-10T08:10:42Z</dcterms:created>
  <dcterms:modified xsi:type="dcterms:W3CDTF">2021-05-10T14:12:00Z</dcterms:modified>
</cp:coreProperties>
</file>

<file path=docProps/thumbnail.jpeg>
</file>